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Source Sans Pr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1FFBF89-96F1-4683-96B2-8A10413A7015}">
  <a:tblStyle styleId="{01FFBF89-96F1-4683-96B2-8A10413A7015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.fntdata"/><Relationship Id="rId20" Type="http://schemas.openxmlformats.org/officeDocument/2006/relationships/slide" Target="slides/slide14.xml"/><Relationship Id="rId42" Type="http://schemas.openxmlformats.org/officeDocument/2006/relationships/font" Target="fonts/SourceSansPro-boldItalic.fntdata"/><Relationship Id="rId41" Type="http://schemas.openxmlformats.org/officeDocument/2006/relationships/font" Target="fonts/SourceSansPr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SourceSansPro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solidFill>
          <a:srgbClr val="00C5B9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ctrTitle"/>
          </p:nvPr>
        </p:nvSpPr>
        <p:spPr>
          <a:xfrm>
            <a:off x="1692000" y="2449012"/>
            <a:ext cx="57600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/>
        </p:txBody>
      </p:sp>
      <p:sp>
        <p:nvSpPr>
          <p:cNvPr id="69" name="Shape 69"/>
          <p:cNvSpPr/>
          <p:nvPr/>
        </p:nvSpPr>
        <p:spPr>
          <a:xfrm>
            <a:off x="3855150" y="138020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noFill/>
          <a:ln cap="flat" cmpd="sng" w="114300">
            <a:solidFill>
              <a:srgbClr val="F0576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teal">
    <p:bg>
      <p:bgPr>
        <a:solidFill>
          <a:srgbClr val="6CF3C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665225" y="1513518"/>
            <a:ext cx="49275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854251" y="2941706"/>
            <a:ext cx="3815400" cy="7455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4" name="Shape 74"/>
          <p:cNvSpPr/>
          <p:nvPr/>
        </p:nvSpPr>
        <p:spPr>
          <a:xfrm>
            <a:off x="1139933" y="2730543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pink">
    <p:bg>
      <p:bgPr>
        <a:solidFill>
          <a:srgbClr val="FD8E8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ctrTitle"/>
          </p:nvPr>
        </p:nvSpPr>
        <p:spPr>
          <a:xfrm>
            <a:off x="665225" y="1513518"/>
            <a:ext cx="4927500" cy="1159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854251" y="2941706"/>
            <a:ext cx="3815400" cy="7455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9" name="Shape 79"/>
          <p:cNvSpPr/>
          <p:nvPr/>
        </p:nvSpPr>
        <p:spPr>
          <a:xfrm>
            <a:off x="1139933" y="2730543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solidFill>
          <a:srgbClr val="F05768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3855150" y="109445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810450" y="2092743"/>
            <a:ext cx="7523100" cy="60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 i="1"/>
            </a:lvl1pPr>
            <a:lvl2pPr lvl="1" rtl="0" algn="ctr">
              <a:spcBef>
                <a:spcPts val="0"/>
              </a:spcBef>
              <a:defRPr i="1"/>
            </a:lvl2pPr>
            <a:lvl3pPr lvl="2" rtl="0" algn="ctr">
              <a:spcBef>
                <a:spcPts val="0"/>
              </a:spcBef>
              <a:defRPr i="1"/>
            </a:lvl3pPr>
            <a:lvl4pPr lvl="3" rtl="0" algn="ctr">
              <a:spcBef>
                <a:spcPts val="0"/>
              </a:spcBef>
              <a:defRPr i="1"/>
            </a:lvl4pPr>
            <a:lvl5pPr lvl="4" rtl="0" algn="ctr">
              <a:spcBef>
                <a:spcPts val="0"/>
              </a:spcBef>
              <a:defRPr i="1"/>
            </a:lvl5pPr>
            <a:lvl6pPr lvl="5" rtl="0" algn="ctr">
              <a:spcBef>
                <a:spcPts val="0"/>
              </a:spcBef>
              <a:defRPr i="1"/>
            </a:lvl6pPr>
            <a:lvl7pPr lvl="6" rtl="0" algn="ctr">
              <a:spcBef>
                <a:spcPts val="0"/>
              </a:spcBef>
              <a:defRPr i="1"/>
            </a:lvl7pPr>
            <a:lvl8pPr lvl="7" rtl="0" algn="ctr">
              <a:spcBef>
                <a:spcPts val="0"/>
              </a:spcBef>
              <a:defRPr i="1"/>
            </a:lvl8pPr>
            <a:lvl9pPr lvl="8" rtl="0" algn="ctr">
              <a:spcBef>
                <a:spcPts val="0"/>
              </a:spcBef>
              <a:defRPr i="1"/>
            </a:lvl9pPr>
          </a:lstStyle>
          <a:p/>
        </p:txBody>
      </p:sp>
      <p:sp>
        <p:nvSpPr>
          <p:cNvPr id="84" name="Shape 84"/>
          <p:cNvSpPr txBox="1"/>
          <p:nvPr/>
        </p:nvSpPr>
        <p:spPr>
          <a:xfrm>
            <a:off x="3593400" y="112426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7" name="Shape 87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88" name="Shape 88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96" name="Shape 9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105" name="Shape 105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Shape 108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89283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256050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6022816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114" name="Shape 114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Shape 117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70050" y="4536975"/>
            <a:ext cx="8403900" cy="38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b="1" sz="1400"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pink">
    <p:bg>
      <p:bgPr>
        <a:solidFill>
          <a:srgbClr val="FD8E8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teal">
    <p:bg>
      <p:bgPr>
        <a:solidFill>
          <a:srgbClr val="6CF3CE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dark">
    <p:bg>
      <p:bgPr>
        <a:solidFill>
          <a:srgbClr val="00C5B9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880050" y="205987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2F3848"/>
              </a:buClr>
              <a:buSzPct val="100000"/>
              <a:buFont typeface="Source Sans Pro"/>
              <a:buChar char="■"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0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jpg"/><Relationship Id="rId4" Type="http://schemas.openxmlformats.org/officeDocument/2006/relationships/image" Target="../media/image0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Desenvolvendo algoritmos classificadores com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Tuplas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7" y="1632075"/>
            <a:ext cx="8512024" cy="299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Dicionários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75" y="1780600"/>
            <a:ext cx="82200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981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Operadores Aritméticos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2" name="Shape 212"/>
          <p:cNvGraphicFramePr/>
          <p:nvPr/>
        </p:nvGraphicFramePr>
        <p:xfrm>
          <a:off x="650400" y="10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{01FFBF89-96F1-4683-96B2-8A10413A7015}</a:tableStyleId>
              </a:tblPr>
              <a:tblGrid>
                <a:gridCol w="3884850"/>
                <a:gridCol w="3884850"/>
              </a:tblGrid>
              <a:tr h="507775"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algn="ctr">
                        <a:spcBef>
                          <a:spcPts val="0"/>
                        </a:spcBef>
                        <a:buSzPct val="100000"/>
                        <a:buChar char="+"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Soma</a:t>
                      </a:r>
                    </a:p>
                  </a:txBody>
                  <a:tcPr marT="91425" marB="91425" marR="91425" marL="91425"/>
                </a:tc>
              </a:tr>
              <a:tr h="507775"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algn="ctr">
                        <a:spcBef>
                          <a:spcPts val="0"/>
                        </a:spcBef>
                        <a:buSzPct val="100000"/>
                        <a:buChar char="-"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Subtração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 *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Multiplicação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/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Divisão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//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Divisão de inteiros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**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Potenciação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%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Resto da divisão (módulo)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981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Operadores Lógicos</a:t>
            </a:r>
          </a:p>
        </p:txBody>
      </p:sp>
      <p:graphicFrame>
        <p:nvGraphicFramePr>
          <p:cNvPr id="218" name="Shape 218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{01FFBF89-96F1-4683-96B2-8A10413A7015}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&gt;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Maior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&lt;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Menor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&gt;=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Maior ou 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&lt;=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Menor ou 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==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!=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Diferente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not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Negação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and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Ou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Entrada de dados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raw_input()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37" y="1639850"/>
            <a:ext cx="7710125" cy="2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Estrutura de decisão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As estruturas de decisão alteram o fluxo de execução do algoritmo baseado em testes lógicos.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63425"/>
            <a:ext cx="46005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375" y="2239475"/>
            <a:ext cx="4086225" cy="244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87" y="1715587"/>
            <a:ext cx="43148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While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75" y="1553675"/>
            <a:ext cx="21240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50" y="3144675"/>
            <a:ext cx="39528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500" y="3144675"/>
            <a:ext cx="39528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662" y="1475100"/>
            <a:ext cx="3604549" cy="15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00" y="896074"/>
            <a:ext cx="7383200" cy="40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For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50" y="1591650"/>
            <a:ext cx="3625825" cy="29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725" y="1185199"/>
            <a:ext cx="5124249" cy="38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For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024" y="1208375"/>
            <a:ext cx="5432950" cy="37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4294967295" type="ctrTitle"/>
          </p:nvPr>
        </p:nvSpPr>
        <p:spPr>
          <a:xfrm>
            <a:off x="3260375" y="668943"/>
            <a:ext cx="4782900" cy="78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pt-BR" sz="6000"/>
              <a:t>Yuri Sales</a:t>
            </a:r>
          </a:p>
        </p:txBody>
      </p:sp>
      <p:sp>
        <p:nvSpPr>
          <p:cNvPr id="143" name="Shape 143"/>
          <p:cNvSpPr txBox="1"/>
          <p:nvPr>
            <p:ph idx="4294967295" type="subTitle"/>
          </p:nvPr>
        </p:nvSpPr>
        <p:spPr>
          <a:xfrm>
            <a:off x="3260375" y="1351725"/>
            <a:ext cx="47829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>
                <a:solidFill>
                  <a:srgbClr val="F05768"/>
                </a:solidFill>
              </a:rPr>
              <a:t>Análise e Desenvolvimento de Sistemas - IFRN</a:t>
            </a:r>
          </a:p>
        </p:txBody>
      </p:sp>
      <p:sp>
        <p:nvSpPr>
          <p:cNvPr id="144" name="Shape 144"/>
          <p:cNvSpPr txBox="1"/>
          <p:nvPr>
            <p:ph idx="4294967295" type="body"/>
          </p:nvPr>
        </p:nvSpPr>
        <p:spPr>
          <a:xfrm>
            <a:off x="3260375" y="2294175"/>
            <a:ext cx="4782900" cy="24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/>
              <a:t>Facebook: /yurishenrique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Twitter: @yurishenrique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Github: @yuriscosta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10249"/>
          <a:stretch/>
        </p:blipFill>
        <p:spPr>
          <a:xfrm>
            <a:off x="1042525" y="806212"/>
            <a:ext cx="1288800" cy="1288800"/>
          </a:xfrm>
          <a:prstGeom prst="wedgeRectCallout">
            <a:avLst>
              <a:gd fmla="val 64804" name="adj1"/>
              <a:gd fmla="val -33464" name="adj2"/>
            </a:avLst>
          </a:prstGeom>
          <a:noFill/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descr="WhatsApp-Image-20160723.jpg" id="146" name="Shape 146"/>
          <p:cNvPicPr preferRelativeResize="0"/>
          <p:nvPr/>
        </p:nvPicPr>
        <p:blipFill rotWithShape="1">
          <a:blip r:embed="rId4">
            <a:alphaModFix/>
          </a:blip>
          <a:srcRect b="69436" l="0" r="45972" t="1039"/>
          <a:stretch/>
        </p:blipFill>
        <p:spPr>
          <a:xfrm>
            <a:off x="1012075" y="794375"/>
            <a:ext cx="1349700" cy="13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Funções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50" y="1162952"/>
            <a:ext cx="3538075" cy="33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275" y="1925487"/>
            <a:ext cx="354330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Funções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75" y="815600"/>
            <a:ext cx="8130649" cy="413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Desafio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243750" y="8815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Faça uma agenda de contatos, onde cada contato deve ter um nome, telefone e email. A agenda deve cadastrar, exibir, editar e remover os contatos.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Inteligência Artificial?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243750" y="881575"/>
            <a:ext cx="8656500" cy="3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que é inteligência?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 capacidade de lidar com com novas situações; a capacidade de solucionar problemas, de responder a questões, de engendrar planos e assim por diante.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 o que é Inteligência Artificial?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“Inteligência Artificial é o estudo dos sistemas que agem de um modo que a um observador qualquer pareceria ser inteligente”;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“Inteligência Artificial envolve utilizar métodos baseados no comportamento inteligente de humanos e outros animais para solucionar problemas complexos”.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		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Inteligência Artificial Forte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215925" y="1905475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/>
              <a:t>Dando uma capacidade suficiente de processamento e fornecendo suficiente inteligência, pode-se criar uma máquina que pensa e é consciente como um ser humano.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808" y="621399"/>
            <a:ext cx="5343859" cy="40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Inteligência Artificial Fraca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226075" y="1737175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/>
              <a:t>É uma visão de que comportamento inteligente pode ser modelado e utilizado por computadores para solucionar problemas complexos.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/>
              <a:t>O fato de um computador agir inteligentemente não significa que ele seja inteligente como um ser humano.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200" y="789400"/>
            <a:ext cx="5347026" cy="35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Métodos fracos x Métodos fortes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243750" y="881575"/>
            <a:ext cx="8656500" cy="3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Métodos fracos</a:t>
            </a:r>
          </a:p>
          <a:p>
            <a:pPr indent="-3365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Usam lógica, raciocínio automatizado e outras estruturas gerais que podem ser aplicadas a uma gama de problemas, mas que não necessariamente incorporam qualquer conhecimento profundo sobre o mundo do problema que está sendo solucionado.</a:t>
            </a: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Métodos fortes</a:t>
            </a:r>
          </a:p>
          <a:p>
            <a:pPr indent="-336550" lvl="1" marL="9144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sistema dispõe de sólidos conhecimentos sobre o seu mundo e quais problemas devem encontrar;</a:t>
            </a:r>
          </a:p>
          <a:p>
            <a:pPr indent="-336550" lvl="1" marL="9144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Depende dos métodos fracos. É inútil ter conhecimento e não ter metodologia para lidar com este conhecimento.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		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Aplicações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00" y="828400"/>
            <a:ext cx="3067200" cy="1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350" y="828399"/>
            <a:ext cx="2484899" cy="24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775" y="828400"/>
            <a:ext cx="2215799" cy="221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715950"/>
            <a:ext cx="3165600" cy="214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3025" y="3138046"/>
            <a:ext cx="2484900" cy="186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5875" y="3285975"/>
            <a:ext cx="1567850" cy="15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Áreas de estudo da IA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243750" y="8815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Sistemas baseados em Agentes e Múltiplos Agentes;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Busca;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Planejamento Automatizado;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Processamento de Linguagem Natural;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Representação do Conhecimento;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Algoritmos Genéticos;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Raciocínio e Raciocínio Probabilístico;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Robótica;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Machine Learning.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Ementa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25075" y="827925"/>
            <a:ext cx="8599800" cy="41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Introdução à linguagem Python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Variáveis e Tipos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Operadores</a:t>
            </a: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Entrada de Dados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Estrutura de decisão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Estruturas de repetição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Funções</a:t>
            </a: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Inteligência Artificial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que é IA?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Aplicações</a:t>
            </a: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Machine Learning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Conceitos base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Métodos Classificadores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Biblioteca Scikit-Learn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Criando algoritmos classificadores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Introdução à linguagem Python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255050" y="11125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b="1" lang="pt-BR" sz="1800">
                <a:latin typeface="Roboto"/>
                <a:ea typeface="Roboto"/>
                <a:cs typeface="Roboto"/>
                <a:sym typeface="Roboto"/>
              </a:rPr>
              <a:t>Por que usar python?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Fácil de aprender;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Permite focar no problema e não na sintaxe;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Todas as bibliotecas são free;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Possui uma alta demanda no mercado;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Possui bibliotecas robustas para trabalhar com ML.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68250" y="922175"/>
            <a:ext cx="88266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As variáveis não precisam ser declaradas, mas devem ser iniciadas antes de serem utilizadas;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nome das variáveis são padronizados, ou seja, não pode começar com números e não pode ter espaços. Além disso, a linguagem é Case Sensitive;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Não possuem valor fixo, podem receber qualquer tipo de dado como números, strings, funções, classes, etc.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17150"/>
            <a:ext cx="78867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Valores numéricos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Números inteiros (int);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Números de ponto flutuante (float);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Valores booleanos (bool);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Complexo (complex).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2967325"/>
            <a:ext cx="30861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Strings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075"/>
            <a:ext cx="8839199" cy="207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Listas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2" y="1473500"/>
            <a:ext cx="8548274" cy="30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